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2" r:id="rId3"/>
    <p:sldId id="274" r:id="rId4"/>
    <p:sldId id="275" r:id="rId5"/>
    <p:sldId id="265" r:id="rId6"/>
    <p:sldId id="273" r:id="rId7"/>
    <p:sldId id="266" r:id="rId8"/>
    <p:sldId id="277" r:id="rId9"/>
    <p:sldId id="280" r:id="rId10"/>
    <p:sldId id="272" r:id="rId11"/>
    <p:sldId id="268" r:id="rId12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"/>
    <p:restoredTop sz="94173"/>
  </p:normalViewPr>
  <p:slideViewPr>
    <p:cSldViewPr snapToGrid="0" snapToObjects="1">
      <p:cViewPr varScale="1">
        <p:scale>
          <a:sx n="121" d="100"/>
          <a:sy n="121" d="100"/>
        </p:scale>
        <p:origin x="6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0DAB5E-57D4-0B43-B144-BF15EFDDC313}" type="datetimeFigureOut">
              <a:rPr lang="es-ES_tradnl" smtClean="0"/>
              <a:t>1/8/18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4C2ED-BE9D-AE45-98F4-E5B6398F7AE6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05276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1  5</a:t>
            </a:r>
          </a:p>
          <a:p>
            <a:r>
              <a:rPr lang="es-ES_tradnl" dirty="0" smtClean="0"/>
              <a:t>2</a:t>
            </a:r>
            <a:r>
              <a:rPr lang="es-ES_tradnl" baseline="0" dirty="0" smtClean="0"/>
              <a:t>  3</a:t>
            </a:r>
          </a:p>
          <a:p>
            <a:r>
              <a:rPr lang="es-ES_tradnl" baseline="0" dirty="0" smtClean="0"/>
              <a:t>3 15</a:t>
            </a:r>
          </a:p>
          <a:p>
            <a:r>
              <a:rPr lang="es-ES_tradnl" baseline="0" dirty="0" smtClean="0"/>
              <a:t>4 7</a:t>
            </a:r>
          </a:p>
          <a:p>
            <a:r>
              <a:rPr lang="es-ES_tradnl" baseline="0" dirty="0" smtClean="0"/>
              <a:t>5 20</a:t>
            </a:r>
          </a:p>
          <a:p>
            <a:r>
              <a:rPr lang="es-ES_tradnl" baseline="0" dirty="0" smtClean="0"/>
              <a:t>6 13</a:t>
            </a:r>
          </a:p>
          <a:p>
            <a:r>
              <a:rPr lang="es-ES_tradnl" baseline="0" dirty="0" smtClean="0"/>
              <a:t>7 20</a:t>
            </a:r>
          </a:p>
          <a:p>
            <a:r>
              <a:rPr lang="es-ES_tradnl" baseline="0" dirty="0" smtClean="0"/>
              <a:t>8 30</a:t>
            </a:r>
          </a:p>
          <a:p>
            <a:r>
              <a:rPr lang="es-ES_tradnl" baseline="0" dirty="0" smtClean="0"/>
              <a:t>9 20</a:t>
            </a:r>
          </a:p>
          <a:p>
            <a:r>
              <a:rPr lang="es-ES_tradnl" baseline="0" dirty="0" smtClean="0"/>
              <a:t>10 20</a:t>
            </a:r>
          </a:p>
          <a:p>
            <a:r>
              <a:rPr lang="es-ES_tradnl" baseline="0" dirty="0" smtClean="0"/>
              <a:t>11 20</a:t>
            </a:r>
          </a:p>
          <a:p>
            <a:r>
              <a:rPr lang="es-ES_tradnl" baseline="0" dirty="0" smtClean="0"/>
              <a:t>12 20</a:t>
            </a:r>
          </a:p>
          <a:p>
            <a:r>
              <a:rPr lang="es-ES_tradnl" baseline="0" dirty="0" smtClean="0"/>
              <a:t>13 10</a:t>
            </a: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4C2ED-BE9D-AE45-98F4-E5B6398F7AE6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2497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4C2ED-BE9D-AE45-98F4-E5B6398F7AE6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5312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4C2ED-BE9D-AE45-98F4-E5B6398F7AE6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612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4C2ED-BE9D-AE45-98F4-E5B6398F7AE6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4720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4C2ED-BE9D-AE45-98F4-E5B6398F7AE6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73574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4D079-6FB7-2341-9561-1C611E3A1727}" type="datetimeFigureOut">
              <a:rPr lang="es-ES_tradnl" smtClean="0"/>
              <a:t>1/8/18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4DA3-5A37-9D42-96B1-ABB808C966C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3353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4D079-6FB7-2341-9561-1C611E3A1727}" type="datetimeFigureOut">
              <a:rPr lang="es-ES_tradnl" smtClean="0"/>
              <a:t>1/8/18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4DA3-5A37-9D42-96B1-ABB808C966C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464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4D079-6FB7-2341-9561-1C611E3A1727}" type="datetimeFigureOut">
              <a:rPr lang="es-ES_tradnl" smtClean="0"/>
              <a:t>1/8/18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4DA3-5A37-9D42-96B1-ABB808C966C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710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4D079-6FB7-2341-9561-1C611E3A1727}" type="datetimeFigureOut">
              <a:rPr lang="es-ES_tradnl" smtClean="0"/>
              <a:t>1/8/18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4DA3-5A37-9D42-96B1-ABB808C966C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0757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4D079-6FB7-2341-9561-1C611E3A1727}" type="datetimeFigureOut">
              <a:rPr lang="es-ES_tradnl" smtClean="0"/>
              <a:t>1/8/18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4DA3-5A37-9D42-96B1-ABB808C966C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392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4D079-6FB7-2341-9561-1C611E3A1727}" type="datetimeFigureOut">
              <a:rPr lang="es-ES_tradnl" smtClean="0"/>
              <a:t>1/8/18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4DA3-5A37-9D42-96B1-ABB808C966C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5126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4D079-6FB7-2341-9561-1C611E3A1727}" type="datetimeFigureOut">
              <a:rPr lang="es-ES_tradnl" smtClean="0"/>
              <a:t>1/8/18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4DA3-5A37-9D42-96B1-ABB808C966C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8291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4D079-6FB7-2341-9561-1C611E3A1727}" type="datetimeFigureOut">
              <a:rPr lang="es-ES_tradnl" smtClean="0"/>
              <a:t>1/8/18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4DA3-5A37-9D42-96B1-ABB808C966C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8934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4D079-6FB7-2341-9561-1C611E3A1727}" type="datetimeFigureOut">
              <a:rPr lang="es-ES_tradnl" smtClean="0"/>
              <a:t>1/8/18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4DA3-5A37-9D42-96B1-ABB808C966C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91255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4D079-6FB7-2341-9561-1C611E3A1727}" type="datetimeFigureOut">
              <a:rPr lang="es-ES_tradnl" smtClean="0"/>
              <a:t>1/8/18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4DA3-5A37-9D42-96B1-ABB808C966C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576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4D079-6FB7-2341-9561-1C611E3A1727}" type="datetimeFigureOut">
              <a:rPr lang="es-ES_tradnl" smtClean="0"/>
              <a:t>1/8/18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4DA3-5A37-9D42-96B1-ABB808C966C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5891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4D079-6FB7-2341-9561-1C611E3A1727}" type="datetimeFigureOut">
              <a:rPr lang="es-ES_tradnl" smtClean="0"/>
              <a:t>1/8/18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44DA3-5A37-9D42-96B1-ABB808C966CF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63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tiff"/><Relationship Id="rId12" Type="http://schemas.openxmlformats.org/officeDocument/2006/relationships/image" Target="../media/image19.png"/><Relationship Id="rId13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9" Type="http://schemas.openxmlformats.org/officeDocument/2006/relationships/image" Target="../media/image16.tiff"/><Relationship Id="rId10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7" Type="http://schemas.openxmlformats.org/officeDocument/2006/relationships/image" Target="../media/image29.tiff"/><Relationship Id="rId8" Type="http://schemas.openxmlformats.org/officeDocument/2006/relationships/image" Target="../media/image30.tiff"/><Relationship Id="rId9" Type="http://schemas.openxmlformats.org/officeDocument/2006/relationships/image" Target="../media/image31.tiff"/><Relationship Id="rId10" Type="http://schemas.openxmlformats.org/officeDocument/2006/relationships/image" Target="../media/image32.tiff"/><Relationship Id="rId11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s-ES_tradnl" sz="4800" b="1" dirty="0">
                <a:solidFill>
                  <a:srgbClr val="FFFFFF"/>
                </a:solidFill>
              </a:rPr>
              <a:t>TASK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Autofit/>
          </a:bodyPr>
          <a:lstStyle/>
          <a:p>
            <a:r>
              <a:rPr lang="es-ES_tradnl" sz="1600" dirty="0">
                <a:solidFill>
                  <a:srgbClr val="FFFFFF"/>
                </a:solidFill>
              </a:rPr>
              <a:t>Una nueva manera de hacer tareas escolares, fácil y rápido.</a:t>
            </a:r>
          </a:p>
          <a:p>
            <a:endParaRPr lang="es-ES_tradnl" sz="1600" dirty="0">
              <a:solidFill>
                <a:srgbClr val="FFFFFF"/>
              </a:solidFill>
            </a:endParaRPr>
          </a:p>
          <a:p>
            <a:r>
              <a:rPr lang="es-ES_tradnl" sz="1600" dirty="0">
                <a:solidFill>
                  <a:srgbClr val="FFFFFF"/>
                </a:solidFill>
              </a:rPr>
              <a:t>Arturo Bravo Rovirosa</a:t>
            </a:r>
          </a:p>
          <a:p>
            <a:r>
              <a:rPr lang="es-ES_tradnl" sz="1600" dirty="0" err="1" smtClean="0">
                <a:solidFill>
                  <a:srgbClr val="FFFFFF"/>
                </a:solidFill>
              </a:rPr>
              <a:t>arturo.bravo.rovirosa@hotmail.com</a:t>
            </a:r>
            <a:endParaRPr lang="es-ES_tradnl" sz="160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79" y="1146717"/>
            <a:ext cx="6553545" cy="366998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982692" y="5092282"/>
            <a:ext cx="3158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err="1" smtClean="0"/>
              <a:t>www.taskhomework.com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245344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B146403-F3D6-484B-B2ED-97F9565D03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23AC064-BC96-4F32-8AE1-B2FD38754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Task </a:t>
            </a:r>
            <a:endParaRPr lang="en-US" sz="54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7E7C77BC-7138-40B1-A15B-20F57A494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5733535" y="296562"/>
            <a:ext cx="580768" cy="40406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Título 1"/>
          <p:cNvSpPr>
            <a:spLocks noGrp="1"/>
          </p:cNvSpPr>
          <p:nvPr>
            <p:ph type="title"/>
          </p:nvPr>
        </p:nvSpPr>
        <p:spPr>
          <a:xfrm>
            <a:off x="838200" y="1200030"/>
            <a:ext cx="10515600" cy="2350692"/>
          </a:xfrm>
        </p:spPr>
        <p:txBody>
          <a:bodyPr>
            <a:normAutofit/>
          </a:bodyPr>
          <a:lstStyle/>
          <a:p>
            <a:pPr algn="ctr"/>
            <a:r>
              <a:rPr lang="es-ES_tradnl" dirty="0" smtClean="0"/>
              <a:t>IDEA</a:t>
            </a:r>
            <a:br>
              <a:rPr lang="es-ES_tradnl" dirty="0" smtClean="0"/>
            </a:br>
            <a:r>
              <a:rPr lang="es-ES_tradnl" dirty="0" smtClean="0"/>
              <a:t>MERCADO</a:t>
            </a:r>
            <a:br>
              <a:rPr lang="es-ES_tradnl" dirty="0" smtClean="0"/>
            </a:br>
            <a:r>
              <a:rPr lang="es-ES_tradnl" dirty="0" smtClean="0"/>
              <a:t>EQUIPO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5537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B146403-F3D6-484B-B2ED-97F9565D03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23AC064-BC96-4F32-8AE1-B2FD38754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Gracias</a:t>
            </a:r>
            <a:endParaRPr lang="en-US" sz="54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7E7C77BC-7138-40B1-A15B-20F57A494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5733535" y="296562"/>
            <a:ext cx="580768" cy="40406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963826" y="296562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s-ES_tradnl" smtClean="0"/>
              <a:t>Link de nuestro beta: www.taskhomework.com</a:t>
            </a:r>
          </a:p>
          <a:p>
            <a:endParaRPr lang="es-ES_tradnl" smtClean="0"/>
          </a:p>
          <a:p>
            <a:endParaRPr lang="es-ES_tradnl"/>
          </a:p>
          <a:p>
            <a:endParaRPr lang="es-ES_tradnl" smtClean="0"/>
          </a:p>
          <a:p>
            <a:endParaRPr lang="es-ES_tradnl"/>
          </a:p>
          <a:p>
            <a:endParaRPr lang="es-ES_tradnl" smtClean="0"/>
          </a:p>
          <a:p>
            <a:endParaRPr lang="es-ES_tradnl"/>
          </a:p>
          <a:p>
            <a:endParaRPr lang="es-ES_tradnl"/>
          </a:p>
          <a:p>
            <a:endParaRPr lang="es-ES_tradnl" smtClean="0"/>
          </a:p>
          <a:p>
            <a:pPr algn="ctr"/>
            <a:endParaRPr lang="es-ES_tradnl" sz="1800" smtClean="0"/>
          </a:p>
          <a:p>
            <a:pPr algn="ctr"/>
            <a:r>
              <a:rPr lang="es-ES_tradnl" sz="1800" smtClean="0"/>
              <a:t>Contacto: Arturo Bravo, arturo.bravo.rovirosa@hotmail.com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13" y="790677"/>
            <a:ext cx="6907427" cy="32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6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B146403-F3D6-484B-B2ED-97F9565D03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23AC064-BC96-4F32-8AE1-B2FD38754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</a:t>
            </a:r>
            <a:endParaRPr lang="en-US" sz="5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7E7C77BC-7138-40B1-A15B-20F57A494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539895" y="634533"/>
            <a:ext cx="51936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/>
              <a:t>1</a:t>
            </a:r>
            <a:r>
              <a:rPr lang="es-ES_tradnl" sz="2800" dirty="0" smtClean="0"/>
              <a:t> Equipo de trabajo</a:t>
            </a:r>
          </a:p>
          <a:p>
            <a:r>
              <a:rPr lang="es-ES_tradnl" sz="2800" dirty="0" smtClean="0"/>
              <a:t>2 Mercado, y como funciona</a:t>
            </a:r>
          </a:p>
          <a:p>
            <a:r>
              <a:rPr lang="es-ES_tradnl" sz="2800" dirty="0"/>
              <a:t>3</a:t>
            </a:r>
            <a:r>
              <a:rPr lang="es-ES_tradnl" sz="2800" dirty="0" smtClean="0"/>
              <a:t> </a:t>
            </a:r>
            <a:r>
              <a:rPr lang="es-ES_tradnl" sz="2800" dirty="0" smtClean="0"/>
              <a:t>Mercado en números</a:t>
            </a:r>
          </a:p>
          <a:p>
            <a:r>
              <a:rPr lang="es-ES_tradnl" sz="2800" dirty="0"/>
              <a:t>4</a:t>
            </a:r>
            <a:r>
              <a:rPr lang="es-ES_tradnl" sz="2800" dirty="0" smtClean="0"/>
              <a:t> </a:t>
            </a:r>
            <a:r>
              <a:rPr lang="es-ES_tradnl" sz="2800" dirty="0" smtClean="0"/>
              <a:t>Modelo de negocio</a:t>
            </a:r>
          </a:p>
          <a:p>
            <a:r>
              <a:rPr lang="es-ES_tradnl" sz="2800" dirty="0"/>
              <a:t>5</a:t>
            </a:r>
            <a:r>
              <a:rPr lang="es-ES_tradnl" sz="2800" dirty="0" smtClean="0"/>
              <a:t> Competidores</a:t>
            </a:r>
          </a:p>
          <a:p>
            <a:r>
              <a:rPr lang="es-ES_tradnl" sz="2800" dirty="0"/>
              <a:t>6</a:t>
            </a:r>
            <a:r>
              <a:rPr lang="es-ES_tradnl" sz="2800" dirty="0" smtClean="0"/>
              <a:t> Inversión</a:t>
            </a:r>
            <a:endParaRPr lang="es-ES_tradnl" sz="2800" dirty="0" smtClean="0"/>
          </a:p>
          <a:p>
            <a:r>
              <a:rPr lang="es-ES_tradnl" sz="2800" dirty="0"/>
              <a:t>7</a:t>
            </a:r>
            <a:r>
              <a:rPr lang="es-ES_tradnl" sz="2800" dirty="0" smtClean="0"/>
              <a:t> Conclusión</a:t>
            </a:r>
            <a:r>
              <a:rPr lang="es-ES_tradnl" dirty="0" smtClean="0"/>
              <a:t> </a:t>
            </a:r>
            <a:endParaRPr lang="es-ES_tradnl" dirty="0" smtClean="0"/>
          </a:p>
        </p:txBody>
      </p:sp>
      <p:sp>
        <p:nvSpPr>
          <p:cNvPr id="20" name="Rectángulo 19"/>
          <p:cNvSpPr/>
          <p:nvPr/>
        </p:nvSpPr>
        <p:spPr>
          <a:xfrm>
            <a:off x="5733535" y="296562"/>
            <a:ext cx="580768" cy="40406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4146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B146403-F3D6-484B-B2ED-97F9565D03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23AC064-BC96-4F32-8AE1-B2FD38754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Equipo</a:t>
            </a:r>
            <a:r>
              <a:rPr lang="en-US" sz="54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5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7E7C77BC-7138-40B1-A15B-20F57A494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5733535" y="296562"/>
            <a:ext cx="580768" cy="40406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44" y="575544"/>
            <a:ext cx="1494481" cy="137438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655805" y="2205771"/>
            <a:ext cx="229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Arturo Bravo Rovirosa</a:t>
            </a:r>
          </a:p>
          <a:p>
            <a:pPr algn="ctr"/>
            <a:r>
              <a:rPr lang="es-ES_tradnl" dirty="0" smtClean="0"/>
              <a:t>CEO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955060" y="2205771"/>
            <a:ext cx="2298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Carlos Bravo Rovirosa</a:t>
            </a:r>
          </a:p>
          <a:p>
            <a:pPr algn="ctr"/>
            <a:r>
              <a:rPr lang="es-ES_tradnl" dirty="0" smtClean="0"/>
              <a:t>CFO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528" y="572855"/>
            <a:ext cx="1494481" cy="1401491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8031892" y="2205771"/>
            <a:ext cx="2906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/>
              <a:t>Jonathan </a:t>
            </a:r>
            <a:r>
              <a:rPr lang="es-ES_tradnl" dirty="0" err="1" smtClean="0"/>
              <a:t>Gid</a:t>
            </a:r>
            <a:r>
              <a:rPr lang="es-ES_tradnl" dirty="0" smtClean="0"/>
              <a:t> Rosete Mora</a:t>
            </a:r>
          </a:p>
          <a:p>
            <a:pPr algn="ctr"/>
            <a:r>
              <a:rPr lang="es-ES_tradnl" dirty="0" smtClean="0"/>
              <a:t>CMO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650" y="575544"/>
            <a:ext cx="1490537" cy="13961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927" y="2916964"/>
            <a:ext cx="863170" cy="295204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1493002" y="4177607"/>
            <a:ext cx="2758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err="1" smtClean="0"/>
              <a:t>Ing</a:t>
            </a:r>
            <a:r>
              <a:rPr lang="es-ES_tradnl" sz="1400" dirty="0" smtClean="0"/>
              <a:t> en Sistemas Computacionales</a:t>
            </a:r>
            <a:endParaRPr lang="es-ES_tradnl" sz="1400" dirty="0" smtClean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653" y="2916964"/>
            <a:ext cx="863170" cy="2952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8029" y="3187872"/>
            <a:ext cx="1246909" cy="59057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9025" y="3148426"/>
            <a:ext cx="1246909" cy="59057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3702" y="3677030"/>
            <a:ext cx="1155561" cy="577781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5199481" y="4177606"/>
            <a:ext cx="2044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smtClean="0"/>
              <a:t>Estudiante </a:t>
            </a:r>
            <a:r>
              <a:rPr lang="es-ES_tradnl" sz="1400" smtClean="0"/>
              <a:t>de Economía</a:t>
            </a:r>
            <a:endParaRPr lang="es-ES_tradnl" sz="1400" dirty="0" smtClean="0"/>
          </a:p>
        </p:txBody>
      </p:sp>
      <p:sp>
        <p:nvSpPr>
          <p:cNvPr id="23" name="CuadroTexto 22"/>
          <p:cNvSpPr txBox="1"/>
          <p:nvPr/>
        </p:nvSpPr>
        <p:spPr>
          <a:xfrm>
            <a:off x="8801528" y="4177606"/>
            <a:ext cx="1613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smtClean="0"/>
              <a:t>Diseñador Gráfico</a:t>
            </a:r>
            <a:endParaRPr lang="es-ES_tradnl" sz="1400" dirty="0" smtClean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4420" y="2828352"/>
            <a:ext cx="1077780" cy="41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B146403-F3D6-484B-B2ED-97F9565D03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23AC064-BC96-4F32-8AE1-B2FD38754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Problemática</a:t>
            </a:r>
            <a:r>
              <a:rPr lang="en-US" sz="54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5400" dirty="0" err="1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mercado</a:t>
            </a:r>
            <a:r>
              <a:rPr lang="en-US" sz="54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5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7E7C77BC-7138-40B1-A15B-20F57A494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5733535" y="296562"/>
            <a:ext cx="580768" cy="40406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766119" y="16541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_tradnl" dirty="0" smtClean="0"/>
              <a:t>¿A quien va dirigido?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6011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B146403-F3D6-484B-B2ED-97F9565D03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23AC064-BC96-4F32-8AE1-B2FD38754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Task</a:t>
            </a:r>
            <a:endParaRPr lang="en-US" sz="5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7E7C77BC-7138-40B1-A15B-20F57A494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5733535" y="296562"/>
            <a:ext cx="580768" cy="40406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512" y="4774151"/>
            <a:ext cx="1075276" cy="1075276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470" y="225882"/>
            <a:ext cx="645035" cy="727968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782" y="3041429"/>
            <a:ext cx="959409" cy="95940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685" y="1387107"/>
            <a:ext cx="2280669" cy="115998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100" y="1476927"/>
            <a:ext cx="907781" cy="907781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0407" y="1513151"/>
            <a:ext cx="898575" cy="8985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7532" y="3130475"/>
            <a:ext cx="763961" cy="76396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287" y="2329886"/>
            <a:ext cx="2947498" cy="196442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3627" y="2446019"/>
            <a:ext cx="2872713" cy="191394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84578" y="177326"/>
            <a:ext cx="1605143" cy="1100453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1523691" y="1338552"/>
            <a:ext cx="118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mtClean="0"/>
              <a:t>Estudiante </a:t>
            </a:r>
            <a:endParaRPr lang="es-ES_tradnl" dirty="0"/>
          </a:p>
        </p:txBody>
      </p:sp>
      <p:sp>
        <p:nvSpPr>
          <p:cNvPr id="41" name="CuadroTexto 40"/>
          <p:cNvSpPr txBox="1"/>
          <p:nvPr/>
        </p:nvSpPr>
        <p:spPr>
          <a:xfrm>
            <a:off x="8892667" y="1338552"/>
            <a:ext cx="118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taskers</a:t>
            </a:r>
            <a:endParaRPr lang="es-ES_tradnl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564" y="189982"/>
            <a:ext cx="1282700" cy="711200"/>
          </a:xfrm>
          <a:prstGeom prst="rect">
            <a:avLst/>
          </a:prstGeom>
        </p:spPr>
      </p:pic>
      <p:sp>
        <p:nvSpPr>
          <p:cNvPr id="42" name="Elipse 41"/>
          <p:cNvSpPr/>
          <p:nvPr/>
        </p:nvSpPr>
        <p:spPr>
          <a:xfrm>
            <a:off x="4948726" y="507269"/>
            <a:ext cx="784848" cy="469556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3941" y="177326"/>
            <a:ext cx="1641937" cy="10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9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1" grpId="0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B146403-F3D6-484B-B2ED-97F9565D03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23AC064-BC96-4F32-8AE1-B2FD38754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Mercado </a:t>
            </a:r>
            <a:r>
              <a:rPr lang="en-US" sz="5400" dirty="0" err="1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54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 err="1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números</a:t>
            </a:r>
            <a:endParaRPr lang="en-US" sz="5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7E7C77BC-7138-40B1-A15B-20F57A494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5733535" y="296562"/>
            <a:ext cx="580768" cy="40406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Título 1"/>
          <p:cNvSpPr>
            <a:spLocks noGrp="1"/>
          </p:cNvSpPr>
          <p:nvPr>
            <p:ph type="title"/>
          </p:nvPr>
        </p:nvSpPr>
        <p:spPr>
          <a:xfrm>
            <a:off x="766119" y="205176"/>
            <a:ext cx="10515600" cy="413204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sz="4000" dirty="0" smtClean="0"/>
              <a:t>PAM: 21,300,000 </a:t>
            </a:r>
            <a:r>
              <a:rPr lang="es-ES_tradnl" sz="4000" dirty="0" err="1" smtClean="0"/>
              <a:t>latinoamérica</a:t>
            </a:r>
            <a:r>
              <a:rPr lang="es-ES_tradnl" sz="4000" dirty="0" smtClean="0"/>
              <a:t>:          $8,520,000,000</a:t>
            </a:r>
            <a:br>
              <a:rPr lang="es-ES_tradnl" sz="4000" dirty="0" smtClean="0"/>
            </a:br>
            <a:r>
              <a:rPr lang="es-ES_tradnl" sz="4000" dirty="0" smtClean="0"/>
              <a:t>TAM: 3,600,000 México			     $1,440,000,000</a:t>
            </a:r>
            <a:br>
              <a:rPr lang="es-ES_tradnl" sz="4000" dirty="0" smtClean="0"/>
            </a:br>
            <a:r>
              <a:rPr lang="es-ES_tradnl" sz="4000" dirty="0" smtClean="0"/>
              <a:t>SAM: 230,000 Puebla			     $92,000,000</a:t>
            </a:r>
            <a:br>
              <a:rPr lang="es-ES_tradnl" sz="4000" dirty="0" smtClean="0"/>
            </a:br>
            <a:r>
              <a:rPr lang="es-ES_tradnl" sz="4000" dirty="0" smtClean="0"/>
              <a:t>SOM: 20,000 Puebla, privadas	     $38,400,000</a:t>
            </a:r>
            <a:r>
              <a:rPr lang="es-ES_tradnl" sz="4000" dirty="0" smtClean="0"/>
              <a:t/>
            </a:r>
            <a:br>
              <a:rPr lang="es-ES_tradnl" sz="4000" dirty="0" smtClean="0"/>
            </a:br>
            <a:endParaRPr lang="es-ES_tradnl" sz="4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4260433" y="221114"/>
            <a:ext cx="3526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/>
              <a:t>Estudiantes Universitarios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61581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B146403-F3D6-484B-B2ED-97F9565D03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23AC064-BC96-4F32-8AE1-B2FD38754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Modulo </a:t>
            </a:r>
            <a:r>
              <a:rPr lang="en-US" sz="54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 </a:t>
            </a:r>
            <a:r>
              <a:rPr lang="en-US" sz="54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5400" dirty="0" err="1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egocio</a:t>
            </a:r>
            <a:r>
              <a:rPr lang="en-US" sz="54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5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7E7C77BC-7138-40B1-A15B-20F57A494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5733535" y="296562"/>
            <a:ext cx="580768" cy="40406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Título 1"/>
          <p:cNvSpPr>
            <a:spLocks noGrp="1"/>
          </p:cNvSpPr>
          <p:nvPr>
            <p:ph type="title"/>
          </p:nvPr>
        </p:nvSpPr>
        <p:spPr>
          <a:xfrm>
            <a:off x="766119" y="94928"/>
            <a:ext cx="10515600" cy="1325563"/>
          </a:xfrm>
        </p:spPr>
        <p:txBody>
          <a:bodyPr/>
          <a:lstStyle/>
          <a:p>
            <a:pPr algn="ctr"/>
            <a:r>
              <a:rPr lang="es-ES_tradnl" dirty="0" smtClean="0"/>
              <a:t>15% </a:t>
            </a:r>
            <a:r>
              <a:rPr lang="es-ES_tradnl" dirty="0" smtClean="0"/>
              <a:t>de cada transacción</a:t>
            </a:r>
            <a:endParaRPr lang="es-ES_tradnl" dirty="0"/>
          </a:p>
        </p:txBody>
      </p:sp>
      <p:sp>
        <p:nvSpPr>
          <p:cNvPr id="4" name="CuadroTexto 3"/>
          <p:cNvSpPr txBox="1"/>
          <p:nvPr/>
        </p:nvSpPr>
        <p:spPr>
          <a:xfrm>
            <a:off x="3743792" y="388910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1 tarea al mes</a:t>
            </a:r>
            <a:endParaRPr lang="es-ES_tradnl" dirty="0"/>
          </a:p>
        </p:txBody>
      </p:sp>
      <p:sp>
        <p:nvSpPr>
          <p:cNvPr id="15" name="CuadroTexto 14"/>
          <p:cNvSpPr txBox="1"/>
          <p:nvPr/>
        </p:nvSpPr>
        <p:spPr>
          <a:xfrm>
            <a:off x="6893011" y="1955526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En promedio una tarea tiene un costo de $400</a:t>
            </a:r>
            <a:endParaRPr lang="es-ES_tradn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00" y="1350436"/>
            <a:ext cx="3060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B146403-F3D6-484B-B2ED-97F9565D03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23AC064-BC96-4F32-8AE1-B2FD38754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Competidores</a:t>
            </a:r>
            <a:endParaRPr lang="en-US" sz="5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7E7C77BC-7138-40B1-A15B-20F57A494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5733535" y="296562"/>
            <a:ext cx="580768" cy="40406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838200" y="209008"/>
            <a:ext cx="10515600" cy="4220487"/>
          </a:xfrm>
        </p:spPr>
        <p:txBody>
          <a:bodyPr>
            <a:normAutofit fontScale="90000"/>
          </a:bodyPr>
          <a:lstStyle/>
          <a:p>
            <a:r>
              <a:rPr lang="es-ES_tradnl" sz="3200" smtClean="0"/>
              <a:t/>
            </a:r>
            <a:br>
              <a:rPr lang="es-ES_tradnl" sz="3200" smtClean="0"/>
            </a:br>
            <a:r>
              <a:rPr lang="es-ES_tradnl" sz="3200" smtClean="0"/>
              <a:t>Tareas </a:t>
            </a:r>
            <a:r>
              <a:rPr lang="es-ES_tradnl" sz="3200" dirty="0" smtClean="0"/>
              <a:t>en </a:t>
            </a:r>
            <a:r>
              <a:rPr lang="es-ES_tradnl" sz="3200" dirty="0" err="1" smtClean="0"/>
              <a:t>linea</a:t>
            </a:r>
            <a:r>
              <a:rPr lang="es-ES_tradnl" sz="3200" dirty="0" smtClean="0"/>
              <a:t/>
            </a:r>
            <a:br>
              <a:rPr lang="es-ES_tradnl" sz="3200" dirty="0" smtClean="0"/>
            </a:br>
            <a:r>
              <a:rPr lang="es-ES_tradnl" sz="3200" dirty="0"/>
              <a:t/>
            </a:r>
            <a:br>
              <a:rPr lang="es-ES_tradnl" sz="3200" dirty="0"/>
            </a:br>
            <a:r>
              <a:rPr lang="es-ES_tradnl" sz="3200" dirty="0" err="1" smtClean="0"/>
              <a:t>Tuteto</a:t>
            </a:r>
            <a:r>
              <a:rPr lang="es-ES_tradnl" sz="3200" dirty="0" smtClean="0"/>
              <a:t/>
            </a:r>
            <a:br>
              <a:rPr lang="es-ES_tradnl" sz="3200" dirty="0" smtClean="0"/>
            </a:br>
            <a:r>
              <a:rPr lang="es-ES_tradnl" sz="3200" dirty="0"/>
              <a:t/>
            </a:r>
            <a:br>
              <a:rPr lang="es-ES_tradnl" sz="3200" dirty="0"/>
            </a:br>
            <a:r>
              <a:rPr lang="es-ES_tradnl" sz="3200" dirty="0" smtClean="0"/>
              <a:t>Tareas </a:t>
            </a:r>
            <a:r>
              <a:rPr lang="es-ES_tradnl" sz="3200" dirty="0" err="1" smtClean="0"/>
              <a:t>alejandria</a:t>
            </a:r>
            <a:r>
              <a:rPr lang="es-ES_tradnl" sz="3200" dirty="0" smtClean="0"/>
              <a:t/>
            </a:r>
            <a:br>
              <a:rPr lang="es-ES_tradnl" sz="3200" dirty="0" smtClean="0"/>
            </a:br>
            <a:r>
              <a:rPr lang="es-ES_tradnl" sz="3200" dirty="0"/>
              <a:t/>
            </a:r>
            <a:br>
              <a:rPr lang="es-ES_tradnl" sz="3200" dirty="0"/>
            </a:br>
            <a:r>
              <a:rPr lang="es-ES_tradnl" sz="3200" dirty="0" smtClean="0"/>
              <a:t/>
            </a:r>
            <a:br>
              <a:rPr lang="es-ES_tradnl" sz="3200" dirty="0" smtClean="0"/>
            </a:br>
            <a:r>
              <a:rPr lang="es-ES_tradnl" sz="3200" dirty="0" smtClean="0"/>
              <a:t>Ellos cotizan y hacen.</a:t>
            </a:r>
            <a:br>
              <a:rPr lang="es-ES_tradnl" sz="3200" dirty="0" smtClean="0"/>
            </a:br>
            <a:r>
              <a:rPr lang="es-ES_tradnl" sz="3200" dirty="0" smtClean="0"/>
              <a:t/>
            </a:r>
            <a:br>
              <a:rPr lang="es-ES_tradnl" sz="3200" dirty="0" smtClean="0"/>
            </a:br>
            <a:r>
              <a:rPr lang="es-ES_tradnl" sz="3200" b="1" dirty="0" smtClean="0"/>
              <a:t>Nosotros</a:t>
            </a:r>
            <a:r>
              <a:rPr lang="es-ES_tradnl" sz="3200" dirty="0" smtClean="0"/>
              <a:t> conectamos y brindamos mejor experiencia al usuario.</a:t>
            </a:r>
            <a:endParaRPr lang="es-ES_tradnl" sz="32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540" y="1176259"/>
            <a:ext cx="663814" cy="6638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079" y="388361"/>
            <a:ext cx="813407" cy="6581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467" y="1899606"/>
            <a:ext cx="966037" cy="81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1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B146403-F3D6-484B-B2ED-97F9565D03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23AC064-BC96-4F32-8AE1-B2FD38754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 err="1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Inversión</a:t>
            </a:r>
            <a:endParaRPr lang="en-US" sz="5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7E7C77BC-7138-40B1-A15B-20F57A494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5733535" y="296562"/>
            <a:ext cx="580768" cy="40406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378068" y="855024"/>
            <a:ext cx="10515600" cy="90252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s-ES_tradnl" sz="3200" dirty="0" smtClean="0"/>
              <a:t>Inversión: 550,000</a:t>
            </a:r>
            <a:br>
              <a:rPr lang="es-ES_tradnl" sz="3200" dirty="0" smtClean="0"/>
            </a:br>
            <a:r>
              <a:rPr lang="es-ES_tradnl" sz="3200" dirty="0" smtClean="0"/>
              <a:t/>
            </a:r>
            <a:br>
              <a:rPr lang="es-ES_tradnl" sz="3200" dirty="0" smtClean="0"/>
            </a:br>
            <a:r>
              <a:rPr lang="es-ES_tradnl" sz="3200" dirty="0" smtClean="0"/>
              <a:t/>
            </a:r>
            <a:br>
              <a:rPr lang="es-ES_tradnl" sz="3200" dirty="0" smtClean="0"/>
            </a:br>
            <a:endParaRPr lang="es-ES_tradnl" sz="3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060938" y="3796795"/>
            <a:ext cx="16822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smtClean="0"/>
              <a:t>110,000</a:t>
            </a:r>
          </a:p>
          <a:p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3" y="1306285"/>
            <a:ext cx="2090057" cy="79877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68" y="2444024"/>
            <a:ext cx="924414" cy="66731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171" y="2156663"/>
            <a:ext cx="1187533" cy="118753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8019" y="705247"/>
            <a:ext cx="2547497" cy="90979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436" y="1771234"/>
            <a:ext cx="1820661" cy="85052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0968" y="2777679"/>
            <a:ext cx="2209800" cy="736600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5058506" y="3831626"/>
            <a:ext cx="16822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smtClean="0"/>
              <a:t>220,000</a:t>
            </a:r>
          </a:p>
          <a:p>
            <a:endParaRPr lang="es-ES_tradnl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0253" y="855024"/>
            <a:ext cx="2395214" cy="1210012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0253" y="2291984"/>
            <a:ext cx="1112179" cy="123672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0353" y="2291984"/>
            <a:ext cx="1095114" cy="1211177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9056074" y="3796795"/>
            <a:ext cx="16822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smtClean="0"/>
              <a:t>220,000</a:t>
            </a:r>
          </a:p>
          <a:p>
            <a:endParaRPr lang="es-ES_tradnl" dirty="0"/>
          </a:p>
        </p:txBody>
      </p:sp>
      <p:sp>
        <p:nvSpPr>
          <p:cNvPr id="23" name="CuadroTexto 22"/>
          <p:cNvSpPr txBox="1"/>
          <p:nvPr/>
        </p:nvSpPr>
        <p:spPr>
          <a:xfrm>
            <a:off x="5733535" y="5790056"/>
            <a:ext cx="1682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 smtClean="0">
                <a:solidFill>
                  <a:schemeClr val="bg1"/>
                </a:solidFill>
              </a:rPr>
              <a:t>10%</a:t>
            </a:r>
            <a:endParaRPr lang="es-ES_trad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10183</TotalTime>
  <Words>161</Words>
  <Application>Microsoft Macintosh PowerPoint</Application>
  <PresentationFormat>Panorámica</PresentationFormat>
  <Paragraphs>76</Paragraphs>
  <Slides>11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Tema de Office</vt:lpstr>
      <vt:lpstr>TASK</vt:lpstr>
      <vt:lpstr>Presentación de PowerPoint</vt:lpstr>
      <vt:lpstr>Presentación de PowerPoint</vt:lpstr>
      <vt:lpstr>Presentación de PowerPoint</vt:lpstr>
      <vt:lpstr>Presentación de PowerPoint</vt:lpstr>
      <vt:lpstr>  PAM: 21,300,000 latinoamérica:          $8,520,000,000 TAM: 3,600,000 México        $1,440,000,000 SAM: 230,000 Puebla        $92,000,000 SOM: 20,000 Puebla, privadas      $38,400,000 </vt:lpstr>
      <vt:lpstr>15% de cada transacción</vt:lpstr>
      <vt:lpstr> Tareas en linea  Tuteto  Tareas alejandria   Ellos cotizan y hacen.  Nosotros conectamos y brindamos mejor experiencia al usuario.</vt:lpstr>
      <vt:lpstr>Inversión: 550,000   </vt:lpstr>
      <vt:lpstr>IDEA MERCADO EQUIPO</vt:lpstr>
      <vt:lpstr>Presentación de PowerPoint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</dc:title>
  <dc:creator>Arturo Bravo Rovirosa</dc:creator>
  <cp:lastModifiedBy>Arturo Bravo Rovirosa</cp:lastModifiedBy>
  <cp:revision>93</cp:revision>
  <dcterms:created xsi:type="dcterms:W3CDTF">2018-07-25T22:01:23Z</dcterms:created>
  <dcterms:modified xsi:type="dcterms:W3CDTF">2018-08-03T22:10:10Z</dcterms:modified>
</cp:coreProperties>
</file>